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0"/>
  </p:notesMasterIdLst>
  <p:handoutMasterIdLst>
    <p:handoutMasterId r:id="rId31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71" r:id="rId19"/>
    <p:sldId id="362" r:id="rId20"/>
    <p:sldId id="363" r:id="rId21"/>
    <p:sldId id="364" r:id="rId22"/>
    <p:sldId id="365" r:id="rId23"/>
    <p:sldId id="366" r:id="rId24"/>
    <p:sldId id="372" r:id="rId25"/>
    <p:sldId id="351" r:id="rId26"/>
    <p:sldId id="352" r:id="rId27"/>
    <p:sldId id="335" r:id="rId28"/>
    <p:sldId id="332" r:id="rId29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71"/>
            <p14:sldId id="362"/>
            <p14:sldId id="363"/>
            <p14:sldId id="364"/>
            <p14:sldId id="365"/>
            <p14:sldId id="366"/>
            <p14:sldId id="372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17/02/2023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6993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5962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7299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81139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0840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669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4140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6308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943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90481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16975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6762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5304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3624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pt-BR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</a:t>
            </a:r>
            <a:r>
              <a:rPr lang="pt-BR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</a:t>
            </a:r>
            <a:r>
              <a:rPr lang="pt-BR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precipitación </a:t>
            </a:r>
            <a:r>
              <a:rPr lang="pt-BR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total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74">
        <p:fade/>
      </p:transition>
    </mc:Choice>
    <mc:Fallback>
      <p:transition spd="med" advTm="487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86F0DCDB-8080-F3B6-E895-238F8138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272" y="161645"/>
            <a:ext cx="8557455" cy="300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.LTWB">
            <a:extLst>
              <a:ext uri="{FF2B5EF4-FFF2-40B4-BE49-F238E27FC236}">
                <a16:creationId xmlns:a16="http://schemas.microsoft.com/office/drawing/2014/main" id="{32D016AF-4EFF-92FD-7B8A-C7857294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3353080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71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582">
        <p:fade/>
      </p:transition>
    </mc:Choice>
    <mc:Fallback>
      <p:transition spd="med" advTm="2558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BFF2C2CD-1E67-2EBB-881F-13C6FAB38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42" y="166335"/>
            <a:ext cx="6162115" cy="652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91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87">
        <p:fade/>
      </p:transition>
    </mc:Choice>
    <mc:Fallback>
      <p:transition spd="med" advTm="728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58AB8ED8-5CCF-BA47-4BB7-D6B9E7DAE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39" y="1170734"/>
            <a:ext cx="9107922" cy="451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4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07">
        <p:fade/>
      </p:transition>
    </mc:Choice>
    <mc:Fallback>
      <p:transition spd="med" advTm="840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08498FC9-AE42-668E-72DA-5D524FF6C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93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65">
        <p:fade/>
      </p:transition>
    </mc:Choice>
    <mc:Fallback>
      <p:transition spd="med" advTm="746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0EFC5712-8B72-07A2-6BD3-53BD6D475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6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93">
        <p:fade/>
      </p:transition>
    </mc:Choice>
    <mc:Fallback>
      <p:transition spd="med" advTm="1249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782" y="637662"/>
            <a:ext cx="8840667" cy="5726165"/>
          </a:xfrm>
        </p:spPr>
        <p:txBody>
          <a:bodyPr anchor="t" anchorCtr="0">
            <a:noAutofit/>
          </a:bodyPr>
          <a:lstStyle/>
          <a:p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Z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value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field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AggComposi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AggNina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AggNino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AggNeutral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Output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raster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RainTotalComposite.tif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RainTotalNino.tif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RainTotalNina.tif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RainTotalNeutral.tif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Output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cell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size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12.5 metros (correspondiente a la resolución del modelo de terreno ALOS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Palsar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.)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Power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2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Search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radius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Variable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Number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of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points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12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en la pestaña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Environments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definir el sistema de proyección de coordenadas 9377, correspondiente a MAGNA-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SIRGAS_Origen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-Nacional de Colombia.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556977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1229117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2238217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A970B599-3F3D-97D0-9D80-7364CAD1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3212790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F4979AFB-A9EB-39B8-E358-D76E0AA87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3863573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84FE1CC4-78FC-9E2A-3981-48764FC1A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4541251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72A046F-4EC7-4245-846B-FD594052C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08" y="520996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39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29">
        <p:fade/>
      </p:transition>
    </mc:Choice>
    <mc:Fallback>
      <p:transition spd="med" advTm="642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.LTWB">
            <a:extLst>
              <a:ext uri="{FF2B5EF4-FFF2-40B4-BE49-F238E27FC236}">
                <a16:creationId xmlns:a16="http://schemas.microsoft.com/office/drawing/2014/main" id="{CAE13FFD-5DFA-E6F8-0E46-CB90A3061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933450"/>
            <a:ext cx="595312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.LTWB">
            <a:extLst>
              <a:ext uri="{FF2B5EF4-FFF2-40B4-BE49-F238E27FC236}">
                <a16:creationId xmlns:a16="http://schemas.microsoft.com/office/drawing/2014/main" id="{40AABD00-1608-F716-E518-9DDC52660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933450"/>
            <a:ext cx="595312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54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98">
        <p:fade/>
      </p:transition>
    </mc:Choice>
    <mc:Fallback>
      <p:transition spd="med" advTm="729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.LTWB">
            <a:extLst>
              <a:ext uri="{FF2B5EF4-FFF2-40B4-BE49-F238E27FC236}">
                <a16:creationId xmlns:a16="http://schemas.microsoft.com/office/drawing/2014/main" id="{9310C0BB-C0E1-65D6-7925-5AC26744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0"/>
            <a:ext cx="708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0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12">
        <p:fade/>
      </p:transition>
    </mc:Choice>
    <mc:Fallback>
      <p:transition spd="med" advTm="731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981F281A-AAD5-2EB8-7B07-DF607D603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81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47">
        <p:fade/>
      </p:transition>
    </mc:Choice>
    <mc:Fallback>
      <p:transition spd="med" advTm="414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A8BD6BF7-147A-D842-B1DD-50E6BD158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36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65">
        <p:fade/>
      </p:transition>
    </mc:Choice>
    <mc:Fallback>
      <p:transition spd="med" advTm="256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057" y="2341977"/>
            <a:ext cx="8279886" cy="217404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 partir de la localización espacial de estaciones terrestres y de los valores obtenidos, validados, imputados y extendidos de las series de datos recopiladas, se generan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mapas continuos interpolados de precipitación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para series compuestas y por fenómeno climatológico, necesarios para el balance hidrológico de largo plazo.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855">
        <p:fade/>
      </p:transition>
    </mc:Choice>
    <mc:Fallback>
      <p:transition spd="med" advTm="2285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ABB68E24-1CC0-FBD0-5468-EE4121236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9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65">
        <p:fade/>
      </p:transition>
    </mc:Choice>
    <mc:Fallback>
      <p:transition spd="med" advTm="196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9149A-84AE-12F7-C9A6-3E8E5353A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00772"/>
            <a:ext cx="11125200" cy="46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5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374">
        <p:fade/>
      </p:transition>
    </mc:Choice>
    <mc:Fallback>
      <p:transition spd="med" advTm="2037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52">
        <p:fade/>
      </p:transition>
    </mc:Choice>
    <mc:Fallback>
      <p:transition spd="med" advTm="355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69">
        <p:fade/>
      </p:transition>
    </mc:Choice>
    <mc:Fallback>
      <p:transition spd="med" advTm="15069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661692"/>
          </a:xfrm>
        </p:spPr>
        <p:txBody>
          <a:bodyPr anchor="t" anchorCtr="0">
            <a:norm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creación de los mapas de precipitación total,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77">
        <p:fade/>
      </p:transition>
    </mc:Choice>
    <mc:Fallback>
      <p:transition spd="med" advTm="10677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16">
        <p:fade/>
      </p:transition>
    </mc:Choice>
    <mc:Fallback>
      <p:transition spd="med" advTm="5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468">
        <p:fade/>
      </p:transition>
    </mc:Choice>
    <mc:Fallback>
      <p:transition spd="med" advTm="346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43" y="1695814"/>
            <a:ext cx="9239514" cy="34663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mapas interpolados de precipitación mensual total, a partir de agregaciones compuestas por estación y por fenómeno 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Proyectar geográficamente las grillas generadas, utilizando el sistema de coordenadas 9733, correspondiente a MAGNA-SIRGAS Origen-Nacional.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el rango de los valores obtenidos de las grillas interpoladas, con los rangos de valores discretos de las estaciones.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258" y="165210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258" y="2960745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258" y="42746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24">
        <p:fade/>
      </p:transition>
    </mc:Choice>
    <mc:Fallback>
      <p:transition spd="med" advTm="1122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95">
        <p:fade/>
      </p:transition>
    </mc:Choice>
    <mc:Fallback>
      <p:transition spd="med" advTm="439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4C91CE-3824-709A-2C8C-A29E36214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0359" y="1065119"/>
            <a:ext cx="7431281" cy="47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10">
        <p:fade/>
      </p:transition>
    </mc:Choice>
    <mc:Fallback>
      <p:transition spd="med" advTm="157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F449988D-90E3-82D7-E9D8-BE11D49BE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" b="9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679">
        <p:fade/>
      </p:transition>
    </mc:Choice>
    <mc:Fallback>
      <p:transition spd="med" advTm="1867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310A1D39-D5EB-715F-BD50-E11D2C2E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10" y="214457"/>
            <a:ext cx="9511179" cy="642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1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57">
        <p:fade/>
      </p:transition>
    </mc:Choice>
    <mc:Fallback>
      <p:transition spd="med" advTm="1285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A6EAFCA2-8FD7-8692-5F1F-4C90A6F9C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00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174">
        <p:fade/>
      </p:transition>
    </mc:Choice>
    <mc:Fallback>
      <p:transition spd="med" advTm="22174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1771</TotalTime>
  <Words>382</Words>
  <Application>Microsoft Office PowerPoint</Application>
  <PresentationFormat>Widescreen</PresentationFormat>
  <Paragraphs>37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Tema de R.TeachingResearchGuide</vt:lpstr>
      <vt:lpstr>Mapa de precipitación total</vt:lpstr>
      <vt:lpstr>A partir de la localización espacial de estaciones terrestres y de los valores obtenidos, validados, imputados y extendidos de las series de datos recopiladas, se generan los mapas continuos interpolados de precipitación para series compuestas y por fenómeno climatológico, necesarios para el balance hidrológico de largo plazo.</vt:lpstr>
      <vt:lpstr>PowerPoint Presentation</vt:lpstr>
      <vt:lpstr>Crear mapas interpolados de precipitación mensual total, a partir de agregaciones compuestas por estación y por fenómeno climatológico.  Proyectar geográficamente las grillas generadas, utilizando el sistema de coordenadas 9733, correspondiente a MAGNA-SIRGAS Origen-Nacional.  Comparar el rango de los valores obtenidos de las grillas interpoladas, con los rangos de valores discretos de las estaciones.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 value field: AggComposi, AggNina, AggNino, AggNeutral  Output raster: RainTotalComposite.tif, RainTotalNino.tif, RainTotalNina.tif, RainTotalNeutral.tif  Output cell size: 12.5 metros (correspondiente a la resolución del modelo de terreno ALOS Palsar.)  Power: 2  Search radius: Variable  Number of points: 12  CRS: en la pestaña Environments, definir el sistema de proyección de coordenadas 9377, correspondiente a MAGNA-SIRGAS_Origen-Nacional de Colombia.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creación de los mapas de precipitación total,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121</cp:revision>
  <dcterms:created xsi:type="dcterms:W3CDTF">2022-08-04T19:07:18Z</dcterms:created>
  <dcterms:modified xsi:type="dcterms:W3CDTF">2023-02-17T14:01:12Z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